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  <p:sldId id="260" r:id="rId5"/>
    <p:sldId id="259" r:id="rId6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C4"/>
    <a:srgbClr val="5E673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1" autoAdjust="0"/>
    <p:restoredTop sz="94651" autoAdjust="0"/>
  </p:normalViewPr>
  <p:slideViewPr>
    <p:cSldViewPr snapToGrid="0" showGuides="1">
      <p:cViewPr>
        <p:scale>
          <a:sx n="100" d="100"/>
          <a:sy n="100" d="100"/>
        </p:scale>
        <p:origin x="2011" y="-321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308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40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625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908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401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804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82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878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48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55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21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01BA8-82F8-4AA6-A9D3-5055B32039CB}" type="datetimeFigureOut">
              <a:rPr lang="sv-SE" smtClean="0"/>
              <a:t>2023-09-20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0B255-1958-41F4-AD82-ABDE72894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561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FDE216EE-B93C-428A-9CFF-197B9E3D0D8D}"/>
              </a:ext>
            </a:extLst>
          </p:cNvPr>
          <p:cNvSpPr txBox="1"/>
          <p:nvPr/>
        </p:nvSpPr>
        <p:spPr>
          <a:xfrm>
            <a:off x="0" y="502468"/>
            <a:ext cx="6858000" cy="1163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ALKOHOLFRITT</a:t>
            </a: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Full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ship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of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Ipa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0% 33cl 50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Carlsberg Alkoholfri 33cl 50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Alkoholfritt vin rött/vitt/bubbel 50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Lemonad 33cl 35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Läsk 33cl 30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Loka naturell/citron 33cl 25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Grängesberg lättöl 33cl 25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Kaffe 25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ÖL &amp; CIDER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Stormare Dimmig starköl 33cl 80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Mariestad 50cl 80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Heineken 33cl 70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Newcastle 33cl 70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Full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ship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of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Ipa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33cl 80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Lgunitas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Ipa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35,5cl 85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Carlsberg Hof 33cl 65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San Miguel Glutenfri 33cl 70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Briska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Fläder 33cl 70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Briska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Päron 33cl 70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Briska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jordgubb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/rabarber 33cl 70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</p:txBody>
      </p:sp>
      <p:pic>
        <p:nvPicPr>
          <p:cNvPr id="17" name="Picture 2" descr="Bildresultat för vintage pekfinger">
            <a:extLst>
              <a:ext uri="{FF2B5EF4-FFF2-40B4-BE49-F238E27FC236}">
                <a16:creationId xmlns:a16="http://schemas.microsoft.com/office/drawing/2014/main" id="{5C50BBF9-DC56-4642-8821-80889242B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68921">
            <a:off x="4650906" y="3280899"/>
            <a:ext cx="1192330" cy="757130"/>
          </a:xfrm>
          <a:prstGeom prst="rect">
            <a:avLst/>
          </a:prstGeom>
          <a:noFill/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E62EF4C-56A0-4150-8377-4395EB92F85F}"/>
              </a:ext>
            </a:extLst>
          </p:cNvPr>
          <p:cNvSpPr/>
          <p:nvPr/>
        </p:nvSpPr>
        <p:spPr>
          <a:xfrm>
            <a:off x="441960" y="441960"/>
            <a:ext cx="5974080" cy="9022080"/>
          </a:xfrm>
          <a:prstGeom prst="rect">
            <a:avLst/>
          </a:prstGeom>
          <a:noFill/>
          <a:ln w="25400">
            <a:solidFill>
              <a:srgbClr val="5E67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B385EF-19ED-4679-98AC-430C7C5F9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616" y="8184363"/>
            <a:ext cx="448768" cy="598657"/>
          </a:xfrm>
          <a:prstGeom prst="rect">
            <a:avLst/>
          </a:prstGeom>
        </p:spPr>
      </p:pic>
      <p:cxnSp>
        <p:nvCxnSpPr>
          <p:cNvPr id="7" name="Rak koppling 6">
            <a:extLst>
              <a:ext uri="{FF2B5EF4-FFF2-40B4-BE49-F238E27FC236}">
                <a16:creationId xmlns:a16="http://schemas.microsoft.com/office/drawing/2014/main" id="{25895C75-A5F6-49A6-93A0-BA7CBA024F41}"/>
              </a:ext>
            </a:extLst>
          </p:cNvPr>
          <p:cNvCxnSpPr>
            <a:cxnSpLocks/>
          </p:cNvCxnSpPr>
          <p:nvPr/>
        </p:nvCxnSpPr>
        <p:spPr>
          <a:xfrm>
            <a:off x="2902966" y="4057783"/>
            <a:ext cx="1052068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BB4935D9-623E-454B-8AF9-11175F74CD9E}"/>
              </a:ext>
            </a:extLst>
          </p:cNvPr>
          <p:cNvCxnSpPr>
            <a:cxnSpLocks/>
          </p:cNvCxnSpPr>
          <p:nvPr/>
        </p:nvCxnSpPr>
        <p:spPr>
          <a:xfrm>
            <a:off x="2709672" y="1660052"/>
            <a:ext cx="1423416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39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FDE216EE-B93C-428A-9CFF-197B9E3D0D8D}"/>
              </a:ext>
            </a:extLst>
          </p:cNvPr>
          <p:cNvSpPr txBox="1"/>
          <p:nvPr/>
        </p:nvSpPr>
        <p:spPr>
          <a:xfrm>
            <a:off x="0" y="502468"/>
            <a:ext cx="6858000" cy="118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VITT VIN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Reserve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de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Marande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100/360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sauvignon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blanc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2020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Sandstein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Riesling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Trocken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110/440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Tyskland,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riesling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2020 House of Smith CH 145/495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USA, chardonnay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2019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Domaine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Besson Chablis 520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chardonnay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2018 Pietro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Cassina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Lucilla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Bianco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480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erbaluce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RÖTT VIN 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Gheppio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Dolcetto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d´Alba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100/420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dolcetto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2019 House of Smith CS 145/495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USA,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cabernet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sauvignon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Crissante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Barbera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d`Alba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145/510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Barbera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2020 Chateau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Grange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Cochard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Morgon Cote du Py 525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Beaujolais, Frankrike,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gamay</a:t>
            </a:r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2020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Cuvée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Du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Vatican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Chateauneuf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du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Pape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580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grenache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syrah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mourvedre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b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</a:br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62EF4C-56A0-4150-8377-4395EB92F85F}"/>
              </a:ext>
            </a:extLst>
          </p:cNvPr>
          <p:cNvSpPr/>
          <p:nvPr/>
        </p:nvSpPr>
        <p:spPr>
          <a:xfrm>
            <a:off x="441960" y="441960"/>
            <a:ext cx="5974080" cy="9022080"/>
          </a:xfrm>
          <a:prstGeom prst="rect">
            <a:avLst/>
          </a:prstGeom>
          <a:noFill/>
          <a:ln w="25400">
            <a:solidFill>
              <a:srgbClr val="5E67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B385EF-19ED-4679-98AC-430C7C5F9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96" y="8264231"/>
            <a:ext cx="448768" cy="598657"/>
          </a:xfrm>
          <a:prstGeom prst="rect">
            <a:avLst/>
          </a:prstGeom>
        </p:spPr>
      </p:pic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A5E35276-7783-4A1A-AF69-EC995EB37A67}"/>
              </a:ext>
            </a:extLst>
          </p:cNvPr>
          <p:cNvCxnSpPr>
            <a:cxnSpLocks/>
          </p:cNvCxnSpPr>
          <p:nvPr/>
        </p:nvCxnSpPr>
        <p:spPr>
          <a:xfrm>
            <a:off x="3012440" y="1641769"/>
            <a:ext cx="817880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20D44889-3A14-4BFC-A537-2E867A0B0B3F}"/>
              </a:ext>
            </a:extLst>
          </p:cNvPr>
          <p:cNvCxnSpPr>
            <a:cxnSpLocks/>
          </p:cNvCxnSpPr>
          <p:nvPr/>
        </p:nvCxnSpPr>
        <p:spPr>
          <a:xfrm>
            <a:off x="3012440" y="4661323"/>
            <a:ext cx="860044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 descr="Finger Png Icons - Vintage Pointing Hand Png Clipart (600x600), Png Download">
            <a:extLst>
              <a:ext uri="{FF2B5EF4-FFF2-40B4-BE49-F238E27FC236}">
                <a16:creationId xmlns:a16="http://schemas.microsoft.com/office/drawing/2014/main" id="{7737DA61-CABA-4933-8C21-972EDC8D0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2554">
            <a:off x="1212950" y="4166260"/>
            <a:ext cx="809311" cy="41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81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FDE216EE-B93C-428A-9CFF-197B9E3D0D8D}"/>
              </a:ext>
            </a:extLst>
          </p:cNvPr>
          <p:cNvSpPr txBox="1"/>
          <p:nvPr/>
        </p:nvSpPr>
        <p:spPr>
          <a:xfrm>
            <a:off x="0" y="502468"/>
            <a:ext cx="6858000" cy="1132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RÖTT VIN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Crissante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Barbera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d`Alba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510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Barbera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2017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Crissante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Barolo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Capalot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750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Giuseppe Rinaldi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Dolcetto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d´Alba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895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dolcetto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Giuseppe Rinaldi Barbera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d´Alba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1095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barbera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2018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Gheppio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Langhe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Magnum 1,5l 950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endParaRPr lang="sv-SE" sz="14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2017 Bruna Grimaldi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Barolo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Badarina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Magnum 1,5l 1500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nebbiolo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2020 House of Smith Golden West 510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USA,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pinot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noir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2019 Rall 600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Sydafrika,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syrah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grenache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carignan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cinsault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62EF4C-56A0-4150-8377-4395EB92F85F}"/>
              </a:ext>
            </a:extLst>
          </p:cNvPr>
          <p:cNvSpPr/>
          <p:nvPr/>
        </p:nvSpPr>
        <p:spPr>
          <a:xfrm>
            <a:off x="441960" y="441960"/>
            <a:ext cx="5974080" cy="9022080"/>
          </a:xfrm>
          <a:prstGeom prst="rect">
            <a:avLst/>
          </a:prstGeom>
          <a:noFill/>
          <a:ln w="25400">
            <a:solidFill>
              <a:srgbClr val="5E67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B385EF-19ED-4679-98AC-430C7C5F9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96" y="8264231"/>
            <a:ext cx="448768" cy="598657"/>
          </a:xfrm>
          <a:prstGeom prst="rect">
            <a:avLst/>
          </a:prstGeom>
        </p:spPr>
      </p:pic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A5E35276-7783-4A1A-AF69-EC995EB37A67}"/>
              </a:ext>
            </a:extLst>
          </p:cNvPr>
          <p:cNvCxnSpPr>
            <a:cxnSpLocks/>
          </p:cNvCxnSpPr>
          <p:nvPr/>
        </p:nvCxnSpPr>
        <p:spPr>
          <a:xfrm>
            <a:off x="3003405" y="1659440"/>
            <a:ext cx="828040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 descr="Finger Png Icons - Vintage Pointing Hand Png Clipart (600x600), Png Download">
            <a:extLst>
              <a:ext uri="{FF2B5EF4-FFF2-40B4-BE49-F238E27FC236}">
                <a16:creationId xmlns:a16="http://schemas.microsoft.com/office/drawing/2014/main" id="{7737DA61-CABA-4933-8C21-972EDC8D0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2554">
            <a:off x="707231" y="1904645"/>
            <a:ext cx="809311" cy="41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11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FDE216EE-B93C-428A-9CFF-197B9E3D0D8D}"/>
              </a:ext>
            </a:extLst>
          </p:cNvPr>
          <p:cNvSpPr txBox="1"/>
          <p:nvPr/>
        </p:nvSpPr>
        <p:spPr>
          <a:xfrm>
            <a:off x="0" y="502468"/>
            <a:ext cx="6858000" cy="1138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6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ROSÉ</a:t>
            </a:r>
          </a:p>
          <a:p>
            <a:pPr algn="ctr"/>
            <a:endParaRPr lang="sv-SE" sz="16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2021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Figuière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Mediterranée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100/400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syrah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grenache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cinsault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cabernet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sauvignon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BUBBLOR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Bolet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Cava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Brut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Classic 100/400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Spanien,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Xarello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parellada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macabeu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POP UP 120/450</a:t>
            </a:r>
            <a:b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</a:b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USA, Chardonnay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Domaine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Saint-Remy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Cremant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d´Alsace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135/540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pinot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auxerrois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, chardonnay,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pinot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noir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Champagne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Tribaut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Blanc de Blanc 635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chardonnay</a:t>
            </a:r>
            <a:endParaRPr lang="sv-SE" sz="12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Ferrari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Brut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Magnum 1,5l 950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Italien, chardonnay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DESSERTVIN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Bernard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Fouquet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120</a:t>
            </a:r>
          </a:p>
          <a:p>
            <a:pPr algn="ctr"/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Frankrike,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chenin</a:t>
            </a:r>
            <a:r>
              <a:rPr lang="sv-SE" sz="1200" i="1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200" i="1" dirty="0" err="1">
                <a:solidFill>
                  <a:srgbClr val="5E6738"/>
                </a:solidFill>
                <a:latin typeface="Bell MT" panose="02020503060305020303" pitchFamily="18" charset="0"/>
              </a:rPr>
              <a:t>blanc</a:t>
            </a:r>
            <a:endParaRPr lang="sv-SE" sz="1200" i="1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62EF4C-56A0-4150-8377-4395EB92F85F}"/>
              </a:ext>
            </a:extLst>
          </p:cNvPr>
          <p:cNvSpPr/>
          <p:nvPr/>
        </p:nvSpPr>
        <p:spPr>
          <a:xfrm>
            <a:off x="441960" y="441960"/>
            <a:ext cx="5974080" cy="9022080"/>
          </a:xfrm>
          <a:prstGeom prst="rect">
            <a:avLst/>
          </a:prstGeom>
          <a:noFill/>
          <a:ln w="25400">
            <a:solidFill>
              <a:srgbClr val="5E67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B385EF-19ED-4679-98AC-430C7C5F9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996" y="8305064"/>
            <a:ext cx="448768" cy="598657"/>
          </a:xfrm>
          <a:prstGeom prst="rect">
            <a:avLst/>
          </a:prstGeom>
        </p:spPr>
      </p:pic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A5E35276-7783-4A1A-AF69-EC995EB37A67}"/>
              </a:ext>
            </a:extLst>
          </p:cNvPr>
          <p:cNvCxnSpPr>
            <a:cxnSpLocks/>
          </p:cNvCxnSpPr>
          <p:nvPr/>
        </p:nvCxnSpPr>
        <p:spPr>
          <a:xfrm>
            <a:off x="3012440" y="1641769"/>
            <a:ext cx="817880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20D44889-3A14-4BFC-A537-2E867A0B0B3F}"/>
              </a:ext>
            </a:extLst>
          </p:cNvPr>
          <p:cNvCxnSpPr>
            <a:cxnSpLocks/>
          </p:cNvCxnSpPr>
          <p:nvPr/>
        </p:nvCxnSpPr>
        <p:spPr>
          <a:xfrm>
            <a:off x="2998978" y="2971030"/>
            <a:ext cx="860044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8" descr="Finger Png Icons - Vintage Pointing Hand Png Clipart (600x600), Png Download">
            <a:extLst>
              <a:ext uri="{FF2B5EF4-FFF2-40B4-BE49-F238E27FC236}">
                <a16:creationId xmlns:a16="http://schemas.microsoft.com/office/drawing/2014/main" id="{7737DA61-CABA-4933-8C21-972EDC8D0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62554">
            <a:off x="1304383" y="2733701"/>
            <a:ext cx="809311" cy="41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" name="Rak koppling 1">
            <a:extLst>
              <a:ext uri="{FF2B5EF4-FFF2-40B4-BE49-F238E27FC236}">
                <a16:creationId xmlns:a16="http://schemas.microsoft.com/office/drawing/2014/main" id="{32EF5E39-D508-7C9A-7B7F-972409F30A3D}"/>
              </a:ext>
            </a:extLst>
          </p:cNvPr>
          <p:cNvCxnSpPr>
            <a:cxnSpLocks/>
          </p:cNvCxnSpPr>
          <p:nvPr/>
        </p:nvCxnSpPr>
        <p:spPr>
          <a:xfrm>
            <a:off x="2865120" y="6068852"/>
            <a:ext cx="1117600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623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FDE216EE-B93C-428A-9CFF-197B9E3D0D8D}"/>
              </a:ext>
            </a:extLst>
          </p:cNvPr>
          <p:cNvSpPr txBox="1"/>
          <p:nvPr/>
        </p:nvSpPr>
        <p:spPr>
          <a:xfrm>
            <a:off x="0" y="502468"/>
            <a:ext cx="6858000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endParaRPr lang="sv-SE" sz="1400" dirty="0">
              <a:solidFill>
                <a:srgbClr val="5E6738"/>
              </a:solidFill>
              <a:latin typeface="Cocogoose Classic Trial Medium" panose="020B0003020200000002" pitchFamily="34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Cocogoose Classic Trial Medium" panose="020B0003020200000002" pitchFamily="34" charset="0"/>
              </a:rPr>
              <a:t>SPRIT</a:t>
            </a:r>
          </a:p>
          <a:p>
            <a:pPr algn="ctr"/>
            <a:endParaRPr lang="sv-SE" sz="14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Jameson 25/cl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Tullamore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Dew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25/cl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Laphroaig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10yrs 30/cl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Grönstedts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VS 30/cl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Drambuie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25/cl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Cointreau 25/cl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Baileys 25/cl</a:t>
            </a:r>
          </a:p>
          <a:p>
            <a:pPr algn="ctr"/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Facile punsch 25/cl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Fernet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-Branca 25/cl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Diplomatico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reserva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exclusiva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30/cl</a:t>
            </a:r>
          </a:p>
          <a:p>
            <a:pPr algn="ctr"/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Fattoria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Nittardi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</a:t>
            </a:r>
            <a:r>
              <a:rPr lang="sv-SE" sz="1400" dirty="0" err="1">
                <a:solidFill>
                  <a:srgbClr val="5E6738"/>
                </a:solidFill>
                <a:latin typeface="Bell MT" panose="02020503060305020303" pitchFamily="18" charset="0"/>
              </a:rPr>
              <a:t>Grappa</a:t>
            </a:r>
            <a:r>
              <a:rPr lang="sv-SE" sz="1400" dirty="0">
                <a:solidFill>
                  <a:srgbClr val="5E6738"/>
                </a:solidFill>
                <a:latin typeface="Bell MT" panose="02020503060305020303" pitchFamily="18" charset="0"/>
              </a:rPr>
              <a:t> 40/cl</a:t>
            </a: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r>
              <a:rPr lang="sv-SE" sz="1600" b="1" dirty="0">
                <a:solidFill>
                  <a:srgbClr val="5E6738"/>
                </a:solidFill>
                <a:latin typeface="Bell MT" panose="02020503060305020303" pitchFamily="18" charset="0"/>
              </a:rPr>
              <a:t>Kom ihåg, varannan vatten!</a:t>
            </a: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16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  <a:p>
            <a:pPr algn="ctr"/>
            <a:endParaRPr lang="sv-SE" sz="2000" dirty="0">
              <a:solidFill>
                <a:srgbClr val="5E6738"/>
              </a:solidFill>
              <a:latin typeface="Bell MT" panose="02020503060305020303" pitchFamily="18" charset="0"/>
            </a:endParaRPr>
          </a:p>
        </p:txBody>
      </p:sp>
      <p:pic>
        <p:nvPicPr>
          <p:cNvPr id="13" name="Picture 2" descr="Bildresultat för vintage pekfinger">
            <a:extLst>
              <a:ext uri="{FF2B5EF4-FFF2-40B4-BE49-F238E27FC236}">
                <a16:creationId xmlns:a16="http://schemas.microsoft.com/office/drawing/2014/main" id="{26E10D23-F2D2-41A6-A28A-46F6D0D3F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841733">
            <a:off x="3859193" y="5359256"/>
            <a:ext cx="1192330" cy="757130"/>
          </a:xfrm>
          <a:prstGeom prst="rect">
            <a:avLst/>
          </a:prstGeom>
          <a:noFill/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BE62EF4C-56A0-4150-8377-4395EB92F85F}"/>
              </a:ext>
            </a:extLst>
          </p:cNvPr>
          <p:cNvSpPr/>
          <p:nvPr/>
        </p:nvSpPr>
        <p:spPr>
          <a:xfrm>
            <a:off x="441960" y="441960"/>
            <a:ext cx="5974080" cy="9022080"/>
          </a:xfrm>
          <a:prstGeom prst="rect">
            <a:avLst/>
          </a:prstGeom>
          <a:noFill/>
          <a:ln w="25400">
            <a:solidFill>
              <a:srgbClr val="5E67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CB385EF-19ED-4679-98AC-430C7C5F9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616" y="8258437"/>
            <a:ext cx="448768" cy="598657"/>
          </a:xfrm>
          <a:prstGeom prst="rect">
            <a:avLst/>
          </a:prstGeom>
        </p:spPr>
      </p:pic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A5E35276-7783-4A1A-AF69-EC995EB37A67}"/>
              </a:ext>
            </a:extLst>
          </p:cNvPr>
          <p:cNvCxnSpPr>
            <a:cxnSpLocks/>
          </p:cNvCxnSpPr>
          <p:nvPr/>
        </p:nvCxnSpPr>
        <p:spPr>
          <a:xfrm>
            <a:off x="3108528" y="1641769"/>
            <a:ext cx="640944" cy="0"/>
          </a:xfrm>
          <a:prstGeom prst="line">
            <a:avLst/>
          </a:prstGeom>
          <a:ln w="25400">
            <a:solidFill>
              <a:srgbClr val="5E67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61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54947</TotalTime>
  <Words>420</Words>
  <Application>Microsoft Office PowerPoint</Application>
  <PresentationFormat>A4 (210 x 297 mm)</PresentationFormat>
  <Paragraphs>221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Bell MT</vt:lpstr>
      <vt:lpstr>Calibri</vt:lpstr>
      <vt:lpstr>Calibri Light</vt:lpstr>
      <vt:lpstr>Cocogoose Classic Trial Medium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Niclas Leanders</dc:creator>
  <cp:lastModifiedBy>Niclas Leanders</cp:lastModifiedBy>
  <cp:revision>40</cp:revision>
  <cp:lastPrinted>2023-02-17T12:59:07Z</cp:lastPrinted>
  <dcterms:created xsi:type="dcterms:W3CDTF">2021-08-04T20:13:53Z</dcterms:created>
  <dcterms:modified xsi:type="dcterms:W3CDTF">2023-09-20T10:08:55Z</dcterms:modified>
</cp:coreProperties>
</file>